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62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/>
    <p:restoredTop sz="94694"/>
  </p:normalViewPr>
  <p:slideViewPr>
    <p:cSldViewPr snapToGrid="0">
      <p:cViewPr>
        <p:scale>
          <a:sx n="71" d="100"/>
          <a:sy n="71" d="100"/>
        </p:scale>
        <p:origin x="-31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05EA2-6EE1-6A4D-A066-3EAEF3108B13}" type="datetimeFigureOut">
              <a:t>23-4-2025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1E426-35FF-AA41-BC11-FADCAB62459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22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d4cbecf6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d4cbecf6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d4cbecf6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d4cbecf6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d4cbecf6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d4cbecf6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d4cbecf6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d4cbecf6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d4cbecf6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d4cbecf6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d4cbecf6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d4cbecf6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E7C56D4-2BAA-42A9-9E95-87EBDDB8A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dirty="0"/>
              <a:t>Lang leven thuis flat/concept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AA853D6C-628E-E2BA-8C5F-0F6AB8712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Presentatie Werkgroep Wonen Roze Stadsdorp 23 april 2025</a:t>
            </a:r>
          </a:p>
          <a:p>
            <a:r>
              <a:rPr lang="nl-NL" dirty="0"/>
              <a:t>Ineke van der Wolff en Jasper Klapwijk</a:t>
            </a:r>
          </a:p>
        </p:txBody>
      </p:sp>
    </p:spTree>
    <p:extLst>
      <p:ext uri="{BB962C8B-B14F-4D97-AF65-F5344CB8AC3E}">
        <p14:creationId xmlns:p14="http://schemas.microsoft.com/office/powerpoint/2010/main" val="81659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250" y="0"/>
            <a:ext cx="2409500" cy="54539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360000" y="720000"/>
            <a:ext cx="3240000" cy="283150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woningen en toewijzing</a:t>
            </a:r>
            <a:endParaRPr sz="2400">
              <a:latin typeface="Garamond" panose="02020404030301010803" pitchFamily="18" charset="0"/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25 woningen GGZ</a:t>
            </a:r>
            <a:endParaRPr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26 woningen VG</a:t>
            </a:r>
            <a:endParaRPr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1 woning HVO Querido</a:t>
            </a:r>
            <a:endParaRPr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7 woningen Cordaan 60+</a:t>
            </a:r>
            <a:endParaRPr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125 woningen Rochdale 55+</a:t>
            </a:r>
            <a:endParaRPr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 i="1"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40 zorgbehoevende senioren waarvan 16 VPT, rest vitale senioren: advies of zelf toewijzen</a:t>
            </a:r>
            <a:endParaRPr i="1"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87;p16">
            <a:extLst>
              <a:ext uri="{FF2B5EF4-FFF2-40B4-BE49-F238E27FC236}">
                <a16:creationId xmlns:a16="http://schemas.microsoft.com/office/drawing/2014/main" xmlns="" id="{FB967D6B-1027-98DA-3878-122203C0463F}"/>
              </a:ext>
            </a:extLst>
          </p:cNvPr>
          <p:cNvSpPr txBox="1"/>
          <p:nvPr/>
        </p:nvSpPr>
        <p:spPr>
          <a:xfrm>
            <a:off x="8280000" y="3960000"/>
            <a:ext cx="3240000" cy="200050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ontmoetingsruimte</a:t>
            </a:r>
            <a:endParaRPr sz="2400">
              <a:latin typeface="Garamond" panose="02020404030301010803" pitchFamily="18" charset="0"/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500 m</a:t>
            </a:r>
            <a:r>
              <a:rPr lang="nl" baseline="30000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2</a:t>
            </a:r>
            <a:r>
              <a:rPr lang="nl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 Begane grond voor ontmoeting, inloop en activiteiten bewoners; </a:t>
            </a:r>
            <a:endParaRPr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Omnibus SBO exploiteert ruimte met Combiwel en Cordaan (welzijn)</a:t>
            </a:r>
            <a:endParaRPr>
              <a:latin typeface="Garamond" panose="02020404030301010803" pitchFamily="18" charset="0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7" name="Google Shape;78;p15">
            <a:extLst>
              <a:ext uri="{FF2B5EF4-FFF2-40B4-BE49-F238E27FC236}">
                <a16:creationId xmlns:a16="http://schemas.microsoft.com/office/drawing/2014/main" xmlns="" id="{7356FD46-6BBC-E3B2-7B1A-0A04A21BE66E}"/>
              </a:ext>
            </a:extLst>
          </p:cNvPr>
          <p:cNvSpPr txBox="1"/>
          <p:nvPr/>
        </p:nvSpPr>
        <p:spPr>
          <a:xfrm>
            <a:off x="8640000" y="720000"/>
            <a:ext cx="3279800" cy="283150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inhouse zorgteam</a:t>
            </a:r>
            <a:endParaRPr sz="2400">
              <a:latin typeface="Garamond" panose="02020404030301010803" pitchFamily="18" charset="0"/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15 fte hulp en begeleiding </a:t>
            </a:r>
            <a:endParaRPr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18 fte verzorging</a:t>
            </a:r>
            <a:endParaRPr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7 fte verpleging (VPT)</a:t>
            </a:r>
            <a:endParaRPr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21 slaapwachten (studenten)</a:t>
            </a:r>
            <a:endParaRPr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0,5 fte specialist ouderengeneeskunde</a:t>
            </a:r>
            <a:endParaRPr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Omnibus SBO werft met Cordaan hulpen en SO</a:t>
            </a:r>
            <a:endParaRPr i="1"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xmlns="" id="{113F64DF-B590-9E10-A823-6FB104D1AFD2}"/>
              </a:ext>
            </a:extLst>
          </p:cNvPr>
          <p:cNvSpPr txBox="1"/>
          <p:nvPr/>
        </p:nvSpPr>
        <p:spPr>
          <a:xfrm>
            <a:off x="4320000" y="5220000"/>
            <a:ext cx="3600000" cy="144650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-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l</a:t>
            </a:r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ang leven thuiscoach</a:t>
            </a:r>
            <a:endParaRPr sz="2400">
              <a:latin typeface="Garamond" panose="02020404030301010803" pitchFamily="18" charset="0"/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functieprofiel opgesteld</a:t>
            </a:r>
            <a:endParaRPr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latin typeface="Garamond" panose="02020404030301010803" pitchFamily="18" charset="0"/>
                <a:ea typeface="Georgia"/>
                <a:cs typeface="Georgia"/>
                <a:sym typeface="Georgia"/>
              </a:rPr>
              <a:t>Omnibus SBO selecteert en stuurt functioneel aan </a:t>
            </a:r>
            <a:endParaRPr>
              <a:latin typeface="Garamond" panose="02020404030301010803" pitchFamily="18" charset="0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9" name="Google Shape;66;p14">
            <a:extLst>
              <a:ext uri="{FF2B5EF4-FFF2-40B4-BE49-F238E27FC236}">
                <a16:creationId xmlns:a16="http://schemas.microsoft.com/office/drawing/2014/main" xmlns="" id="{903852DD-3BC4-8D29-EF26-229A7BC58CC3}"/>
              </a:ext>
            </a:extLst>
          </p:cNvPr>
          <p:cNvSpPr txBox="1"/>
          <p:nvPr/>
        </p:nvSpPr>
        <p:spPr>
          <a:xfrm>
            <a:off x="720000" y="396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financiering</a:t>
            </a:r>
            <a:endParaRPr sz="1600" i="1"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250" y="0"/>
            <a:ext cx="2409500" cy="545394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720000" y="3960000"/>
            <a:ext cx="3240000" cy="22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ea typeface="Lexend ExtraBold"/>
                <a:cs typeface="Lexend ExtraBold"/>
                <a:sym typeface="Lexend ExtraBold"/>
              </a:rPr>
              <a:t>financiering</a:t>
            </a:r>
            <a:endParaRPr sz="2400"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30% Gemeente (SPUK/DOS)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30% Cordaan (zorgkantoor)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30% Rochdale (leefbaarheid)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Omnibus SBO vraagt subsidie reablement (Zon-MW) en Sociale basis (GOS) aan</a:t>
            </a:r>
            <a:endParaRPr i="1">
              <a:solidFill>
                <a:schemeClr val="dk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3" name="Google Shape;95;p17">
            <a:extLst>
              <a:ext uri="{FF2B5EF4-FFF2-40B4-BE49-F238E27FC236}">
                <a16:creationId xmlns:a16="http://schemas.microsoft.com/office/drawing/2014/main" xmlns="" id="{D9B0079C-9DCB-E7BF-BAC5-364A77C0AE8C}"/>
              </a:ext>
            </a:extLst>
          </p:cNvPr>
          <p:cNvSpPr txBox="1"/>
          <p:nvPr/>
        </p:nvSpPr>
        <p:spPr>
          <a:xfrm>
            <a:off x="360000" y="720000"/>
            <a:ext cx="3240000" cy="283150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ea typeface="Lexend ExtraBold"/>
                <a:cs typeface="Lexend ExtraBold"/>
                <a:sym typeface="Lexend ExtraBold"/>
              </a:rPr>
              <a:t>woningen en toewijzing</a:t>
            </a:r>
            <a:endParaRPr sz="2400"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ea typeface="Georgia"/>
                <a:cs typeface="Georgia"/>
                <a:sym typeface="Georgia"/>
              </a:rPr>
              <a:t>25 woningen GGZ</a:t>
            </a:r>
            <a:endParaRPr>
              <a:ea typeface="Georgia"/>
              <a:cs typeface="Georgia"/>
              <a:sym typeface="Georgia"/>
            </a:endParaRPr>
          </a:p>
          <a:p>
            <a:r>
              <a:rPr lang="nl">
                <a:ea typeface="Georgia"/>
                <a:cs typeface="Georgia"/>
                <a:sym typeface="Georgia"/>
              </a:rPr>
              <a:t>26 woningen VG</a:t>
            </a:r>
            <a:endParaRPr>
              <a:ea typeface="Georgia"/>
              <a:cs typeface="Georgia"/>
              <a:sym typeface="Georgia"/>
            </a:endParaRPr>
          </a:p>
          <a:p>
            <a:r>
              <a:rPr lang="nl">
                <a:ea typeface="Georgia"/>
                <a:cs typeface="Georgia"/>
                <a:sym typeface="Georgia"/>
              </a:rPr>
              <a:t>1 woning HVO Querido</a:t>
            </a:r>
            <a:endParaRPr>
              <a:ea typeface="Georgia"/>
              <a:cs typeface="Georgia"/>
              <a:sym typeface="Georgia"/>
            </a:endParaRPr>
          </a:p>
          <a:p>
            <a:r>
              <a:rPr lang="nl">
                <a:ea typeface="Georgia"/>
                <a:cs typeface="Georgia"/>
                <a:sym typeface="Georgia"/>
              </a:rPr>
              <a:t>7 woningen Cordaan 60+</a:t>
            </a:r>
            <a:endParaRPr>
              <a:ea typeface="Georgia"/>
              <a:cs typeface="Georgia"/>
              <a:sym typeface="Georgia"/>
            </a:endParaRPr>
          </a:p>
          <a:p>
            <a:r>
              <a:rPr lang="nl">
                <a:ea typeface="Georgia"/>
                <a:cs typeface="Georgia"/>
                <a:sym typeface="Georgia"/>
              </a:rPr>
              <a:t>125 woningen Rochdale 55+</a:t>
            </a:r>
            <a:endParaRPr>
              <a:ea typeface="Georgia"/>
              <a:cs typeface="Georgia"/>
              <a:sym typeface="Georgia"/>
            </a:endParaRPr>
          </a:p>
          <a:p>
            <a:r>
              <a:rPr lang="nl" i="1">
                <a:ea typeface="Georgia"/>
                <a:cs typeface="Georgia"/>
                <a:sym typeface="Georgia"/>
              </a:rPr>
              <a:t>40 zorgbehoevende senioren waarvan 16 VPT, rest vitale senioren: advies of zelf toewijzen</a:t>
            </a:r>
            <a:endParaRPr i="1">
              <a:ea typeface="Georgia"/>
              <a:cs typeface="Georgia"/>
              <a:sym typeface="Georgia"/>
            </a:endParaRPr>
          </a:p>
        </p:txBody>
      </p:sp>
      <p:sp>
        <p:nvSpPr>
          <p:cNvPr id="4" name="Google Shape;87;p16">
            <a:extLst>
              <a:ext uri="{FF2B5EF4-FFF2-40B4-BE49-F238E27FC236}">
                <a16:creationId xmlns:a16="http://schemas.microsoft.com/office/drawing/2014/main" xmlns="" id="{28EFFFA8-8036-517A-945C-734538BFF8B7}"/>
              </a:ext>
            </a:extLst>
          </p:cNvPr>
          <p:cNvSpPr txBox="1"/>
          <p:nvPr/>
        </p:nvSpPr>
        <p:spPr>
          <a:xfrm>
            <a:off x="8280000" y="3960000"/>
            <a:ext cx="3240000" cy="200050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ea typeface="Lexend ExtraBold"/>
                <a:cs typeface="Lexend ExtraBold"/>
                <a:sym typeface="Lexend ExtraBold"/>
              </a:rPr>
              <a:t>ontmoetingsruimte</a:t>
            </a:r>
            <a:endParaRPr sz="2400"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500 m</a:t>
            </a:r>
            <a:r>
              <a:rPr lang="nl" baseline="3000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2</a:t>
            </a:r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 Begane grond voor ontmoeting, inloop en activiteiten bewoners; 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Omnibus SBO exploiteert ruimte met Combiwel en Cordaan (welzijn)</a:t>
            </a:r>
            <a:endParaRPr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5" name="Google Shape;78;p15">
            <a:extLst>
              <a:ext uri="{FF2B5EF4-FFF2-40B4-BE49-F238E27FC236}">
                <a16:creationId xmlns:a16="http://schemas.microsoft.com/office/drawing/2014/main" xmlns="" id="{B629C132-FF0D-3C5E-B056-A3F9A6CF30A2}"/>
              </a:ext>
            </a:extLst>
          </p:cNvPr>
          <p:cNvSpPr txBox="1"/>
          <p:nvPr/>
        </p:nvSpPr>
        <p:spPr>
          <a:xfrm>
            <a:off x="8640000" y="720000"/>
            <a:ext cx="3279800" cy="283150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ea typeface="Lexend ExtraBold"/>
                <a:cs typeface="Lexend ExtraBold"/>
                <a:sym typeface="Lexend ExtraBold"/>
              </a:rPr>
              <a:t>inhouse zorgteam</a:t>
            </a:r>
            <a:endParaRPr sz="2400"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15 fte hulp en begeleiding 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18 fte verzorging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7 fte verpleging (VPT)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21 slaapwachten (studenten)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0,5 fte specialist ouderengeneeskunde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Omnibus SBO werft met Cordaan hulpen en SO</a:t>
            </a:r>
            <a:endParaRPr i="1">
              <a:solidFill>
                <a:schemeClr val="dk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69;p14">
            <a:extLst>
              <a:ext uri="{FF2B5EF4-FFF2-40B4-BE49-F238E27FC236}">
                <a16:creationId xmlns:a16="http://schemas.microsoft.com/office/drawing/2014/main" xmlns="" id="{2535F7DA-E49F-8D1B-B546-B1798902EBF2}"/>
              </a:ext>
            </a:extLst>
          </p:cNvPr>
          <p:cNvSpPr txBox="1"/>
          <p:nvPr/>
        </p:nvSpPr>
        <p:spPr>
          <a:xfrm>
            <a:off x="4320000" y="5220000"/>
            <a:ext cx="3600000" cy="144650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-NL" sz="2400">
                <a:ea typeface="Lexend ExtraBold"/>
                <a:cs typeface="Lexend ExtraBold"/>
                <a:sym typeface="Lexend ExtraBold"/>
              </a:rPr>
              <a:t>l</a:t>
            </a:r>
            <a:r>
              <a:rPr lang="nl" sz="2400">
                <a:ea typeface="Lexend ExtraBold"/>
                <a:cs typeface="Lexend ExtraBold"/>
                <a:sym typeface="Lexend ExtraBold"/>
              </a:rPr>
              <a:t>ang leven thuiscoach</a:t>
            </a:r>
            <a:endParaRPr sz="2400"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functieprofiel opgesteld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Omnibus SBO selecteert en stuurt functioneel aan </a:t>
            </a:r>
            <a:endParaRPr>
              <a:ea typeface="Lexend ExtraBold"/>
              <a:cs typeface="Lexend ExtraBold"/>
              <a:sym typeface="Lexend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20605B-F293-8BE6-F176-01E62A59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kun je het </a:t>
            </a:r>
            <a:r>
              <a:rPr lang="nl-NL" dirty="0" err="1"/>
              <a:t>Lang Leven Thuis</a:t>
            </a:r>
            <a:r>
              <a:rPr lang="nl-NL" dirty="0"/>
              <a:t>concept in jouw complex/buurt in gang zetten?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5F69B0C-179B-896C-4201-1C2597F0F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meeste communities doen op enig moment behoefte-onderzoek</a:t>
            </a:r>
          </a:p>
          <a:p>
            <a:r>
              <a:rPr lang="nl-NL" dirty="0"/>
              <a:t>Intentie- of samenwerkingsovereenkomst met corporatie en zorgorganisatie</a:t>
            </a:r>
          </a:p>
          <a:p>
            <a:r>
              <a:rPr lang="nl-NL" dirty="0"/>
              <a:t>Aanstellen Lang Leven Thuiscoach (gezamenlijke partijen)</a:t>
            </a:r>
          </a:p>
          <a:p>
            <a:r>
              <a:rPr lang="nl-NL" dirty="0"/>
              <a:t>Organisatie intern zorgteam (hulp bij het huishouden, verzorging, verpleging)</a:t>
            </a:r>
          </a:p>
          <a:p>
            <a:r>
              <a:rPr lang="nl-NL" dirty="0"/>
              <a:t>Ontmoetingsruimte (activiteiten en voorzieningen)</a:t>
            </a:r>
          </a:p>
          <a:p>
            <a:r>
              <a:rPr lang="nl-NL" dirty="0"/>
              <a:t>Toewijzingsbeleid (zorgvragers en zorgdragers)</a:t>
            </a:r>
          </a:p>
        </p:txBody>
      </p:sp>
    </p:spTree>
    <p:extLst>
      <p:ext uri="{BB962C8B-B14F-4D97-AF65-F5344CB8AC3E}">
        <p14:creationId xmlns:p14="http://schemas.microsoft.com/office/powerpoint/2010/main" val="121866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AEC84E-343D-2D0F-460C-114C2A0C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Meerwaarde van LLT flat/buurt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0D62266-41D7-C169-65E3-D01B637F5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Community building draagt bij aan veiligheid bewoners. </a:t>
            </a:r>
          </a:p>
          <a:p>
            <a:r>
              <a:rPr lang="nl-NL" dirty="0"/>
              <a:t>Community Building vergroot betrokkenheid van bewoners naar elkaar toe en maakt vroegsignalering mogelijk.</a:t>
            </a:r>
          </a:p>
          <a:p>
            <a:r>
              <a:rPr lang="nl-NL" dirty="0"/>
              <a:t>Uit onderzoek blijkt dat dit leidt tot een betere gezondheid. </a:t>
            </a:r>
          </a:p>
          <a:p>
            <a:r>
              <a:rPr lang="nl-NL" dirty="0"/>
              <a:t>Betrokken zijn en gekend worden door je buren/omgeving draagt meer bij dan stoppen met roken.</a:t>
            </a:r>
          </a:p>
        </p:txBody>
      </p:sp>
    </p:spTree>
    <p:extLst>
      <p:ext uri="{BB962C8B-B14F-4D97-AF65-F5344CB8AC3E}">
        <p14:creationId xmlns:p14="http://schemas.microsoft.com/office/powerpoint/2010/main" val="2209011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BD19E8-AFC1-17B2-3E71-7871EB12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Randvoorwaarden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5E7BAE0-F73E-E074-8F95-305099AE7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Goede balans tussen vitale en “ minder” vitale bewoners.</a:t>
            </a:r>
          </a:p>
          <a:p>
            <a:r>
              <a:rPr lang="nl-NL" dirty="0"/>
              <a:t>Intensieve zorgvraag goed in beeld!</a:t>
            </a:r>
          </a:p>
          <a:p>
            <a:r>
              <a:rPr lang="nl-NL" dirty="0"/>
              <a:t>Versoepeling toewijzingsbeleid (bv jongeren/medisch studenten)</a:t>
            </a:r>
          </a:p>
        </p:txBody>
      </p:sp>
    </p:spTree>
    <p:extLst>
      <p:ext uri="{BB962C8B-B14F-4D97-AF65-F5344CB8AC3E}">
        <p14:creationId xmlns:p14="http://schemas.microsoft.com/office/powerpoint/2010/main" val="82367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3128F62-4E8F-ED82-ED1F-8E39D4D4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Rol en functie van de Lang Leven Thuiscoach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D1C32A9-5654-12B2-4EEC-340280FF7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Verbinding tussen bewoners (hulpvragen en bijdragen)</a:t>
            </a:r>
          </a:p>
          <a:p>
            <a:r>
              <a:rPr lang="nl-NL" dirty="0"/>
              <a:t>Toeleiding van bewoners naar geschikt aanbod wonen, zorg en welzijn</a:t>
            </a:r>
          </a:p>
          <a:p>
            <a:r>
              <a:rPr lang="nl-NL" dirty="0"/>
              <a:t>Afstemming en samenwerking verschillende partijen in flat en/of buurt.</a:t>
            </a:r>
          </a:p>
        </p:txBody>
      </p:sp>
    </p:spTree>
    <p:extLst>
      <p:ext uri="{BB962C8B-B14F-4D97-AF65-F5344CB8AC3E}">
        <p14:creationId xmlns:p14="http://schemas.microsoft.com/office/powerpoint/2010/main" val="29051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66297D-B2D2-137D-3759-7EC2AF49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Zorg binnen </a:t>
            </a:r>
            <a:r>
              <a:rPr lang="nl-NL" sz="4000" dirty="0" err="1"/>
              <a:t>Lang Leven Thuisflat/buurt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42D2B44-BD11-5833-586F-F4ACBA46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Organisatie van de zorg: oprichten zorgcollectief</a:t>
            </a:r>
          </a:p>
        </p:txBody>
      </p:sp>
    </p:spTree>
    <p:extLst>
      <p:ext uri="{BB962C8B-B14F-4D97-AF65-F5344CB8AC3E}">
        <p14:creationId xmlns:p14="http://schemas.microsoft.com/office/powerpoint/2010/main" val="297866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E5C24E-B745-2EAD-55DC-963DF39B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Lang Leven Thuisflat voor Roze Ouderen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73646E2-D5EF-D458-3B9D-53094D00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Huisvestingswet laat selectie op leeftijd toe maar niet op </a:t>
            </a:r>
            <a:r>
              <a:rPr lang="nl-NL" dirty="0" err="1"/>
              <a:t>seksuele</a:t>
            </a:r>
            <a:r>
              <a:rPr lang="nl-NL" dirty="0"/>
              <a:t> geaardheid</a:t>
            </a:r>
          </a:p>
          <a:p>
            <a:r>
              <a:rPr lang="nl-NL" dirty="0"/>
              <a:t>Mogelijkheden voor Roze Ouderen</a:t>
            </a:r>
          </a:p>
        </p:txBody>
      </p:sp>
    </p:spTree>
    <p:extLst>
      <p:ext uri="{BB962C8B-B14F-4D97-AF65-F5344CB8AC3E}">
        <p14:creationId xmlns:p14="http://schemas.microsoft.com/office/powerpoint/2010/main" val="273981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BC44543-C164-60B3-4700-A3010BEE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625AA9A-2640-3F1A-1553-78E433877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bestaat een website Lang Leven Thuis</a:t>
            </a:r>
          </a:p>
          <a:p>
            <a:r>
              <a:rPr lang="nl-NL" dirty="0"/>
              <a:t>Bij gemeente Amsterdam wordt een steunpunt gemeenschappelijk wonen opgericht</a:t>
            </a:r>
          </a:p>
        </p:txBody>
      </p:sp>
    </p:spTree>
    <p:extLst>
      <p:ext uri="{BB962C8B-B14F-4D97-AF65-F5344CB8AC3E}">
        <p14:creationId xmlns:p14="http://schemas.microsoft.com/office/powerpoint/2010/main" val="290303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F5C2CB-0321-DE64-07A3-1D22F7E0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D0EDEE5-CBAC-E628-15B1-81A395C76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1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571F630-6C85-EA21-7FDB-72ADF3AC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EF53582-B158-5CCC-6812-98991E47C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Aanleiding: Groeiende groep 65 +/Ouderen wonen steeds langer thuis</a:t>
            </a:r>
          </a:p>
          <a:p>
            <a:r>
              <a:rPr lang="nl-NL" dirty="0"/>
              <a:t>Vanuit gemeente Amsterdam is in 2022 het </a:t>
            </a:r>
            <a:r>
              <a:rPr lang="nl-NL" dirty="0" err="1"/>
              <a:t>stadsbrede</a:t>
            </a:r>
            <a:r>
              <a:rPr lang="nl-NL" dirty="0"/>
              <a:t> programma Lang leven Thuisflats gestart</a:t>
            </a:r>
          </a:p>
          <a:p>
            <a:r>
              <a:rPr lang="nl-NL" dirty="0"/>
              <a:t>Doel programma: 2030 zijn er dertig LLTF/Buurten in Amsterdam</a:t>
            </a:r>
          </a:p>
          <a:p>
            <a:r>
              <a:rPr lang="nl-NL" dirty="0"/>
              <a:t>Onderzoek </a:t>
            </a:r>
            <a:r>
              <a:rPr lang="nl-NL" dirty="0" err="1"/>
              <a:t>Vilans</a:t>
            </a:r>
            <a:r>
              <a:rPr lang="nl-NL" dirty="0"/>
              <a:t> wijst uit dat er draagvlak is voor dit concept</a:t>
            </a:r>
          </a:p>
          <a:p>
            <a:r>
              <a:rPr lang="nl-NL" dirty="0"/>
              <a:t>63 % van de ouderen vindt dat netwerk een sleutel is tot langer thuis wonen.</a:t>
            </a:r>
          </a:p>
        </p:txBody>
      </p:sp>
    </p:spTree>
    <p:extLst>
      <p:ext uri="{BB962C8B-B14F-4D97-AF65-F5344CB8AC3E}">
        <p14:creationId xmlns:p14="http://schemas.microsoft.com/office/powerpoint/2010/main" val="3984913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A470E9-AF05-C017-E06F-276943E0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D57E28F-20FD-7C49-E25D-BF0F2943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 moet volgens jullie een zorgzame gemeenschap aan voldoen?</a:t>
            </a:r>
          </a:p>
          <a:p>
            <a:r>
              <a:rPr lang="nl-NL" dirty="0"/>
              <a:t>Aan wat voor soort activiteiten denken jullie als het gaat om Lang Leven Thuis concept?</a:t>
            </a:r>
          </a:p>
          <a:p>
            <a:r>
              <a:rPr lang="nl-NL" dirty="0"/>
              <a:t>Is er behoefte aan een Lang Leven Thuisflat voor Roze Ouderen?</a:t>
            </a:r>
          </a:p>
          <a:p>
            <a:r>
              <a:rPr lang="nl-NL" dirty="0"/>
              <a:t>De meeste </a:t>
            </a:r>
            <a:r>
              <a:rPr lang="nl-NL" dirty="0" err="1"/>
              <a:t>LHBTers</a:t>
            </a:r>
            <a:r>
              <a:rPr lang="nl-NL" dirty="0"/>
              <a:t> hebben een goed sociaal netwerk. Wat is de meerwaarde van een LLT Flat?</a:t>
            </a:r>
          </a:p>
        </p:txBody>
      </p:sp>
    </p:spTree>
    <p:extLst>
      <p:ext uri="{BB962C8B-B14F-4D97-AF65-F5344CB8AC3E}">
        <p14:creationId xmlns:p14="http://schemas.microsoft.com/office/powerpoint/2010/main" val="422039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4EF4BD-F921-ADCC-C25F-FA3E314D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Uitgangspunten Lang Leven Thuisconcept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1FA0CAD-734D-F75B-F6B7-30C8EF53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Het </a:t>
            </a:r>
            <a:r>
              <a:rPr lang="nl-NL" dirty="0" err="1"/>
              <a:t>LLT-concept</a:t>
            </a:r>
            <a:r>
              <a:rPr lang="nl-NL" dirty="0"/>
              <a:t> heeft een welzijnsdimensie en een zorgdimensie</a:t>
            </a:r>
          </a:p>
          <a:p>
            <a:r>
              <a:rPr lang="nl-NL" dirty="0"/>
              <a:t>Het concept zet in op preventie en positieve gezondheid door activering, ontmoeting, activiteiten en vroegsignalering</a:t>
            </a:r>
          </a:p>
          <a:p>
            <a:r>
              <a:rPr lang="nl-NL" dirty="0"/>
              <a:t>Gericht op leggen van verbindingen (community building)</a:t>
            </a:r>
          </a:p>
          <a:p>
            <a:r>
              <a:rPr lang="nl-NL" dirty="0"/>
              <a:t>Gericht op zorg op maat vanuit domeinen WLZ, </a:t>
            </a:r>
            <a:r>
              <a:rPr lang="nl-NL" dirty="0" err="1"/>
              <a:t>ZvW</a:t>
            </a:r>
            <a:r>
              <a:rPr lang="nl-NL" dirty="0"/>
              <a:t> en WMO</a:t>
            </a:r>
          </a:p>
          <a:p>
            <a:r>
              <a:rPr lang="nl-NL" dirty="0"/>
              <a:t>Aanwezigheid ontmoetingsruimte</a:t>
            </a:r>
          </a:p>
          <a:p>
            <a:r>
              <a:rPr lang="nl-NL" dirty="0"/>
              <a:t>Fysieke toegankelijkheid in en om de flat/buurt</a:t>
            </a:r>
          </a:p>
        </p:txBody>
      </p:sp>
    </p:spTree>
    <p:extLst>
      <p:ext uri="{BB962C8B-B14F-4D97-AF65-F5344CB8AC3E}">
        <p14:creationId xmlns:p14="http://schemas.microsoft.com/office/powerpoint/2010/main" val="275730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6AEF03B-36E9-4D9A-3107-27D94D2F1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Samenwerking met organisaties en bedrijven in de omgeving die relevante diensten en activiteiten kunnen toevoegen (bv corporatie, </a:t>
            </a:r>
            <a:r>
              <a:rPr lang="nl-NL" dirty="0" err="1"/>
              <a:t>welzijnsorgansiatie</a:t>
            </a:r>
            <a:r>
              <a:rPr lang="nl-NL" dirty="0"/>
              <a:t> en zorgaanbieder)</a:t>
            </a:r>
          </a:p>
          <a:p>
            <a:r>
              <a:rPr lang="nl-NL" dirty="0"/>
              <a:t>Lang Leven Thuiscoach</a:t>
            </a:r>
          </a:p>
          <a:p>
            <a:r>
              <a:rPr lang="nl-NL" dirty="0"/>
              <a:t>Eigen zorgteam (dedicated)</a:t>
            </a:r>
          </a:p>
          <a:p>
            <a:r>
              <a:rPr lang="nl-NL" dirty="0"/>
              <a:t>Ontmoetingsruimte voor bewoners</a:t>
            </a:r>
          </a:p>
          <a:p>
            <a:r>
              <a:rPr lang="nl-NL" dirty="0"/>
              <a:t>Toewijzingsbeleid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0345BE31-0F2A-D504-869A-05CC10E7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Uitgangspunten Lang Leven Thuisconcept</a:t>
            </a:r>
            <a:endParaRPr lang="nl-NL" sz="4000"/>
          </a:p>
        </p:txBody>
      </p:sp>
    </p:spTree>
    <p:extLst>
      <p:ext uri="{BB962C8B-B14F-4D97-AF65-F5344CB8AC3E}">
        <p14:creationId xmlns:p14="http://schemas.microsoft.com/office/powerpoint/2010/main" val="419683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754706-6A4F-4DC5-F00E-377A2623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Hoe komt LLT concept tot stand?</a:t>
            </a:r>
          </a:p>
        </p:txBody>
      </p:sp>
      <p:pic>
        <p:nvPicPr>
          <p:cNvPr id="7" name="Google Shape;84;p17">
            <a:extLst>
              <a:ext uri="{FF2B5EF4-FFF2-40B4-BE49-F238E27FC236}">
                <a16:creationId xmlns:a16="http://schemas.microsoft.com/office/drawing/2014/main" xmlns="" id="{CF65A1CE-478D-7128-E0A9-6E23E91177C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1" t="23435" r="-1" b="15113"/>
          <a:stretch/>
        </p:blipFill>
        <p:spPr>
          <a:xfrm>
            <a:off x="1295402" y="2557463"/>
            <a:ext cx="9601195" cy="3317875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9877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250" y="0"/>
            <a:ext cx="2409500" cy="545394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320000" y="5220000"/>
            <a:ext cx="3600000" cy="612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Calibri" panose="020F0502020204030204" pitchFamily="34" charset="0"/>
                <a:sym typeface="Lexend ExtraBold"/>
              </a:rPr>
              <a:t>lang leven thuiscoach</a:t>
            </a:r>
            <a:endParaRPr sz="2400">
              <a:latin typeface="Garamond" panose="02020404030301010803" pitchFamily="18" charset="0"/>
              <a:ea typeface="Lexend ExtraBold"/>
              <a:cs typeface="Calibri" panose="020F0502020204030204" pitchFamily="34" charset="0"/>
              <a:sym typeface="Lexend ExtraBold"/>
            </a:endParaRPr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xmlns="" id="{8803BDA9-B05E-C923-BB2C-A2936B553365}"/>
              </a:ext>
            </a:extLst>
          </p:cNvPr>
          <p:cNvSpPr txBox="1"/>
          <p:nvPr/>
        </p:nvSpPr>
        <p:spPr>
          <a:xfrm>
            <a:off x="360000" y="72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woningen en toewijzing</a:t>
            </a:r>
            <a:endParaRPr sz="1600" i="1"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4" name="Google Shape;66;p14">
            <a:extLst>
              <a:ext uri="{FF2B5EF4-FFF2-40B4-BE49-F238E27FC236}">
                <a16:creationId xmlns:a16="http://schemas.microsoft.com/office/drawing/2014/main" xmlns="" id="{594A8355-E9DB-23F1-8409-C173752CB26A}"/>
              </a:ext>
            </a:extLst>
          </p:cNvPr>
          <p:cNvSpPr txBox="1"/>
          <p:nvPr/>
        </p:nvSpPr>
        <p:spPr>
          <a:xfrm>
            <a:off x="720000" y="396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financiering</a:t>
            </a:r>
            <a:endParaRPr sz="1600" i="1"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xmlns="" id="{1AF6034C-A285-A39B-DC66-56C7B49104C3}"/>
              </a:ext>
            </a:extLst>
          </p:cNvPr>
          <p:cNvSpPr txBox="1"/>
          <p:nvPr/>
        </p:nvSpPr>
        <p:spPr>
          <a:xfrm>
            <a:off x="8280000" y="396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ontmoetingsruimte</a:t>
            </a:r>
            <a:endParaRPr sz="2400">
              <a:latin typeface="Garamond" panose="02020404030301010803" pitchFamily="18" charset="0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6" name="Google Shape;68;p14">
            <a:extLst>
              <a:ext uri="{FF2B5EF4-FFF2-40B4-BE49-F238E27FC236}">
                <a16:creationId xmlns:a16="http://schemas.microsoft.com/office/drawing/2014/main" xmlns="" id="{18AA1603-773D-F1E1-DA00-6B25CD2F0388}"/>
              </a:ext>
            </a:extLst>
          </p:cNvPr>
          <p:cNvSpPr txBox="1"/>
          <p:nvPr/>
        </p:nvSpPr>
        <p:spPr>
          <a:xfrm>
            <a:off x="8640000" y="72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inhouse zorgteam</a:t>
            </a:r>
            <a:endParaRPr sz="1600" i="1"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250" y="0"/>
            <a:ext cx="2409500" cy="545394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60000" y="72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woningen en toewijzing</a:t>
            </a:r>
            <a:endParaRPr sz="1600" i="1"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20000" y="396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financiering</a:t>
            </a:r>
            <a:endParaRPr sz="1600" i="1"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8280000" y="396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ontmoetingsruimte</a:t>
            </a:r>
            <a:endParaRPr sz="2400">
              <a:latin typeface="Garamond" panose="02020404030301010803" pitchFamily="18" charset="0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640000" y="72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inhouse zorgteam</a:t>
            </a:r>
            <a:endParaRPr sz="1600" i="1">
              <a:solidFill>
                <a:schemeClr val="dk1"/>
              </a:solidFill>
              <a:latin typeface="Garamond" panose="020204040303010108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320000" y="5220000"/>
            <a:ext cx="3600000" cy="144650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-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l</a:t>
            </a:r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ang leven thuiscoach</a:t>
            </a:r>
            <a:endParaRPr sz="2400">
              <a:latin typeface="Garamond" panose="02020404030301010803" pitchFamily="18" charset="0"/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functieprofiel opgesteld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Omnibus SBO selecteert en stuurt functioneel aan </a:t>
            </a:r>
            <a:endParaRPr>
              <a:ea typeface="Lexend ExtraBold"/>
              <a:cs typeface="Lexend ExtraBold"/>
              <a:sym typeface="Lexend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250" y="0"/>
            <a:ext cx="2409500" cy="545394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8640000" y="720000"/>
            <a:ext cx="3279800" cy="283150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inhouse zorgteam</a:t>
            </a: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15 fte hulp en begeleiding 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18 fte verzorging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7 fte verpleging (VPT)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21 slaapwachten (studenten)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0,5 fte specialist ouderengeneeskunde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Omnibus SBO werft met Cordaan hulpen en SO</a:t>
            </a:r>
            <a:endParaRPr i="1">
              <a:solidFill>
                <a:schemeClr val="dk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xmlns="" id="{2C006FE3-BAB7-609C-B74C-2BD813AF69F8}"/>
              </a:ext>
            </a:extLst>
          </p:cNvPr>
          <p:cNvSpPr txBox="1"/>
          <p:nvPr/>
        </p:nvSpPr>
        <p:spPr>
          <a:xfrm>
            <a:off x="360000" y="72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ea typeface="Lexend ExtraBold"/>
                <a:cs typeface="Lexend ExtraBold"/>
                <a:sym typeface="Lexend ExtraBold"/>
              </a:rPr>
              <a:t>woningen en toewijzing</a:t>
            </a:r>
            <a:endParaRPr sz="1600" i="1"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66;p14">
            <a:extLst>
              <a:ext uri="{FF2B5EF4-FFF2-40B4-BE49-F238E27FC236}">
                <a16:creationId xmlns:a16="http://schemas.microsoft.com/office/drawing/2014/main" xmlns="" id="{A514E0BE-B602-FFD4-41BF-A6E3A2B6EE5E}"/>
              </a:ext>
            </a:extLst>
          </p:cNvPr>
          <p:cNvSpPr txBox="1"/>
          <p:nvPr/>
        </p:nvSpPr>
        <p:spPr>
          <a:xfrm>
            <a:off x="720000" y="396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ea typeface="Lexend ExtraBold"/>
                <a:cs typeface="Lexend ExtraBold"/>
                <a:sym typeface="Lexend ExtraBold"/>
              </a:rPr>
              <a:t>financiering</a:t>
            </a:r>
            <a:endParaRPr sz="1600" i="1">
              <a:solidFill>
                <a:schemeClr val="dk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67;p14">
            <a:extLst>
              <a:ext uri="{FF2B5EF4-FFF2-40B4-BE49-F238E27FC236}">
                <a16:creationId xmlns:a16="http://schemas.microsoft.com/office/drawing/2014/main" xmlns="" id="{1302B1FC-92EE-659C-77E9-F8E3A79D7B1E}"/>
              </a:ext>
            </a:extLst>
          </p:cNvPr>
          <p:cNvSpPr txBox="1"/>
          <p:nvPr/>
        </p:nvSpPr>
        <p:spPr>
          <a:xfrm>
            <a:off x="8280000" y="396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ea typeface="Lexend ExtraBold"/>
                <a:cs typeface="Lexend ExtraBold"/>
                <a:sym typeface="Lexend ExtraBold"/>
              </a:rPr>
              <a:t>ontmoetingsruimte</a:t>
            </a:r>
            <a:endParaRPr sz="2400"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12" name="Google Shape;69;p14">
            <a:extLst>
              <a:ext uri="{FF2B5EF4-FFF2-40B4-BE49-F238E27FC236}">
                <a16:creationId xmlns:a16="http://schemas.microsoft.com/office/drawing/2014/main" xmlns="" id="{D30EA8F1-5757-0437-40EA-D3FDA1750FF4}"/>
              </a:ext>
            </a:extLst>
          </p:cNvPr>
          <p:cNvSpPr txBox="1"/>
          <p:nvPr/>
        </p:nvSpPr>
        <p:spPr>
          <a:xfrm>
            <a:off x="4320000" y="5220000"/>
            <a:ext cx="3600000" cy="144650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-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l</a:t>
            </a:r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ang leven thuiscoach</a:t>
            </a:r>
            <a:endParaRPr sz="2400">
              <a:latin typeface="Garamond" panose="02020404030301010803" pitchFamily="18" charset="0"/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functieprofiel opgesteld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Omnibus SBO selecteert en stuurt functioneel aan </a:t>
            </a:r>
            <a:endParaRPr>
              <a:ea typeface="Lexend ExtraBold"/>
              <a:cs typeface="Lexend ExtraBold"/>
              <a:sym typeface="Lexend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250" y="0"/>
            <a:ext cx="2409500" cy="545394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8280000" y="3960000"/>
            <a:ext cx="3240000" cy="200050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ea typeface="Lexend ExtraBold"/>
                <a:cs typeface="Lexend ExtraBold"/>
                <a:sym typeface="Lexend ExtraBold"/>
              </a:rPr>
              <a:t>ontmoetingsruimte</a:t>
            </a:r>
            <a:endParaRPr sz="2400"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500 m</a:t>
            </a:r>
            <a:r>
              <a:rPr lang="nl" baseline="3000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2</a:t>
            </a:r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 Begane grond voor ontmoeting, inloop en activiteiten bewoners; 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Omnibus SBO exploiteert ruimte met Combiwel en Cordaan (welzijn)</a:t>
            </a:r>
            <a:endParaRPr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4" name="Google Shape;78;p15">
            <a:extLst>
              <a:ext uri="{FF2B5EF4-FFF2-40B4-BE49-F238E27FC236}">
                <a16:creationId xmlns:a16="http://schemas.microsoft.com/office/drawing/2014/main" xmlns="" id="{B8C0950C-A719-55DD-4865-6843B67FC4D0}"/>
              </a:ext>
            </a:extLst>
          </p:cNvPr>
          <p:cNvSpPr txBox="1"/>
          <p:nvPr/>
        </p:nvSpPr>
        <p:spPr>
          <a:xfrm>
            <a:off x="8640000" y="720000"/>
            <a:ext cx="3279800" cy="283150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latin typeface="Garamond" panose="02020404030301010803" pitchFamily="18" charset="0"/>
                <a:ea typeface="Lexend ExtraBold"/>
                <a:cs typeface="Lexend ExtraBold"/>
                <a:sym typeface="Lexend ExtraBold"/>
              </a:rPr>
              <a:t>inhouse zorgteam</a:t>
            </a:r>
            <a:endParaRPr sz="2400">
              <a:latin typeface="Garamond" panose="02020404030301010803" pitchFamily="18" charset="0"/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15 fte hulp en begeleiding 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18 fte verzorging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7 fte verpleging (VPT)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21 slaapwachten (studenten)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0,5 fte specialist ouderengeneeskunde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Omnibus SBO werft met Cordaan hulpen en SO</a:t>
            </a:r>
            <a:endParaRPr i="1">
              <a:solidFill>
                <a:schemeClr val="dk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5" name="Google Shape;69;p14">
            <a:extLst>
              <a:ext uri="{FF2B5EF4-FFF2-40B4-BE49-F238E27FC236}">
                <a16:creationId xmlns:a16="http://schemas.microsoft.com/office/drawing/2014/main" xmlns="" id="{E2FC4AC1-23FA-0D26-D86A-B6A5CDA0BB76}"/>
              </a:ext>
            </a:extLst>
          </p:cNvPr>
          <p:cNvSpPr txBox="1"/>
          <p:nvPr/>
        </p:nvSpPr>
        <p:spPr>
          <a:xfrm>
            <a:off x="4320000" y="5220000"/>
            <a:ext cx="3600000" cy="144650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-NL" sz="2400">
                <a:ea typeface="Lexend ExtraBold"/>
                <a:cs typeface="Lexend ExtraBold"/>
                <a:sym typeface="Lexend ExtraBold"/>
              </a:rPr>
              <a:t>l</a:t>
            </a:r>
            <a:r>
              <a:rPr lang="nl" sz="2400">
                <a:ea typeface="Lexend ExtraBold"/>
                <a:cs typeface="Lexend ExtraBold"/>
                <a:sym typeface="Lexend ExtraBold"/>
              </a:rPr>
              <a:t>ang leven thuiscoach</a:t>
            </a:r>
            <a:endParaRPr sz="2400">
              <a:ea typeface="Lexend ExtraBold"/>
              <a:cs typeface="Lexend ExtraBold"/>
              <a:sym typeface="Lexend ExtraBold"/>
            </a:endParaRPr>
          </a:p>
          <a:p>
            <a:r>
              <a:rPr lang="nl">
                <a:solidFill>
                  <a:schemeClr val="dk1"/>
                </a:solidFill>
                <a:ea typeface="Georgia"/>
                <a:cs typeface="Georgia"/>
                <a:sym typeface="Georgia"/>
              </a:rPr>
              <a:t>functieprofiel opgesteld</a:t>
            </a:r>
            <a:endParaRPr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r>
              <a:rPr lang="nl" i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Omnibus SBO selecteert en stuurt functioneel aan </a:t>
            </a:r>
            <a:endParaRPr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xmlns="" id="{5370CB5E-C07C-6349-E9F2-BC0894D315AC}"/>
              </a:ext>
            </a:extLst>
          </p:cNvPr>
          <p:cNvSpPr txBox="1"/>
          <p:nvPr/>
        </p:nvSpPr>
        <p:spPr>
          <a:xfrm>
            <a:off x="360000" y="72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ea typeface="Lexend ExtraBold"/>
                <a:cs typeface="Lexend ExtraBold"/>
                <a:sym typeface="Lexend ExtraBold"/>
              </a:rPr>
              <a:t>woningen en toewijzing</a:t>
            </a:r>
            <a:endParaRPr sz="1600" i="1"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66;p14">
            <a:extLst>
              <a:ext uri="{FF2B5EF4-FFF2-40B4-BE49-F238E27FC236}">
                <a16:creationId xmlns:a16="http://schemas.microsoft.com/office/drawing/2014/main" xmlns="" id="{6D72CA12-4207-3F9A-1C9A-BC47CF1B9A0E}"/>
              </a:ext>
            </a:extLst>
          </p:cNvPr>
          <p:cNvSpPr txBox="1"/>
          <p:nvPr/>
        </p:nvSpPr>
        <p:spPr>
          <a:xfrm>
            <a:off x="720000" y="3960000"/>
            <a:ext cx="3240000" cy="6155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nl" sz="2400">
                <a:ea typeface="Lexend ExtraBold"/>
                <a:cs typeface="Lexend ExtraBold"/>
                <a:sym typeface="Lexend ExtraBold"/>
              </a:rPr>
              <a:t>financiering</a:t>
            </a:r>
            <a:endParaRPr sz="1600" i="1">
              <a:solidFill>
                <a:schemeClr val="dk1"/>
              </a:solidFill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Organisch</Template>
  <TotalTime>126</TotalTime>
  <Words>879</Words>
  <Application>Microsoft Office PowerPoint</Application>
  <PresentationFormat>Aangepast</PresentationFormat>
  <Paragraphs>143</Paragraphs>
  <Slides>20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Organisch</vt:lpstr>
      <vt:lpstr>Lang leven thuis flat/concept</vt:lpstr>
      <vt:lpstr>Inleiding</vt:lpstr>
      <vt:lpstr>Uitgangspunten Lang Leven Thuisconcept</vt:lpstr>
      <vt:lpstr>Uitgangspunten Lang Leven Thuisconcept</vt:lpstr>
      <vt:lpstr>Hoe komt LLT concept tot stand?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kun je het Lang Leven Thuisconcept in jouw complex/buurt in gang zetten?</vt:lpstr>
      <vt:lpstr>Meerwaarde van LLT flat/buurt</vt:lpstr>
      <vt:lpstr>Randvoorwaarden</vt:lpstr>
      <vt:lpstr>Rol en functie van de Lang Leven Thuiscoach</vt:lpstr>
      <vt:lpstr>Zorg binnen Lang Leven Thuisflat/buurt</vt:lpstr>
      <vt:lpstr>Lang Leven Thuisflat voor Roze Ouderen</vt:lpstr>
      <vt:lpstr>Tot slot</vt:lpstr>
      <vt:lpstr>Vragen?</vt:lpstr>
      <vt:lpstr>Discussie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 leven thuis flat/concept</dc:title>
  <dc:creator>Ineke Van der wolff</dc:creator>
  <cp:lastModifiedBy>Nelly Duijndam</cp:lastModifiedBy>
  <cp:revision>12</cp:revision>
  <dcterms:created xsi:type="dcterms:W3CDTF">2025-04-07T12:16:50Z</dcterms:created>
  <dcterms:modified xsi:type="dcterms:W3CDTF">2025-04-23T10:46:53Z</dcterms:modified>
</cp:coreProperties>
</file>